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56" r:id="rId2"/>
    <p:sldId id="285" r:id="rId3"/>
    <p:sldId id="281" r:id="rId4"/>
    <p:sldId id="295" r:id="rId5"/>
    <p:sldId id="292" r:id="rId6"/>
    <p:sldId id="279" r:id="rId7"/>
    <p:sldId id="296" r:id="rId8"/>
    <p:sldId id="293" r:id="rId9"/>
    <p:sldId id="294" r:id="rId10"/>
    <p:sldId id="282" r:id="rId11"/>
    <p:sldId id="28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AFE8"/>
    <a:srgbClr val="C1C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1" autoAdjust="0"/>
    <p:restoredTop sz="94660"/>
  </p:normalViewPr>
  <p:slideViewPr>
    <p:cSldViewPr snapToGrid="0" showGuides="1">
      <p:cViewPr varScale="1">
        <p:scale>
          <a:sx n="128" d="100"/>
          <a:sy n="128" d="100"/>
        </p:scale>
        <p:origin x="392" y="17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D5073-7838-4013-B770-D162A09FACEF}" type="datetimeFigureOut">
              <a:rPr lang="en-US" smtClean="0"/>
              <a:t>10/3/23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1235D-CF70-4829-8559-6763A59D1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112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334934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65845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33610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rgbClr val="C1CD2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E07E9D5-37E9-415C-B74B-65E442CA333C}"/>
              </a:ext>
            </a:extLst>
          </p:cNvPr>
          <p:cNvSpPr/>
          <p:nvPr userDrawn="1"/>
        </p:nvSpPr>
        <p:spPr>
          <a:xfrm>
            <a:off x="10437812" y="0"/>
            <a:ext cx="685800" cy="834888"/>
          </a:xfrm>
          <a:prstGeom prst="rect">
            <a:avLst/>
          </a:prstGeom>
          <a:solidFill>
            <a:srgbClr val="C1CD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65F7347F-BC8B-4EEA-B14A-842765DAF7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2540" y="295730"/>
            <a:ext cx="838199" cy="5391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0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5998487-6F3B-439A-AE5B-875D6374C181}"/>
              </a:ext>
            </a:extLst>
          </p:cNvPr>
          <p:cNvGrpSpPr/>
          <p:nvPr userDrawn="1"/>
        </p:nvGrpSpPr>
        <p:grpSpPr>
          <a:xfrm>
            <a:off x="148463" y="2167"/>
            <a:ext cx="2691375" cy="1391045"/>
            <a:chOff x="216924" y="56755"/>
            <a:chExt cx="1586782" cy="820133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F526143-86E0-4442-A740-5F434580345C}"/>
                </a:ext>
              </a:extLst>
            </p:cNvPr>
            <p:cNvSpPr/>
            <p:nvPr userDrawn="1"/>
          </p:nvSpPr>
          <p:spPr>
            <a:xfrm>
              <a:off x="216924" y="196407"/>
              <a:ext cx="1228170" cy="6429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0AF453F-D913-49A4-9DF7-9A7243047632}"/>
                </a:ext>
              </a:extLst>
            </p:cNvPr>
            <p:cNvSpPr/>
            <p:nvPr userDrawn="1"/>
          </p:nvSpPr>
          <p:spPr>
            <a:xfrm rot="1769402">
              <a:off x="1397964" y="56755"/>
              <a:ext cx="405742" cy="820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2" name="Picture 21" descr="A close up of a sign&#10;&#10;Description automatically generated">
            <a:extLst>
              <a:ext uri="{FF2B5EF4-FFF2-40B4-BE49-F238E27FC236}">
                <a16:creationId xmlns:a16="http://schemas.microsoft.com/office/drawing/2014/main" id="{A52A05EE-A650-41B5-A531-36E5094E6CC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128" y="141819"/>
            <a:ext cx="2702002" cy="10904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FCB954D-02D0-47D6-B327-72654DEA097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835298" y="5921322"/>
            <a:ext cx="3034483" cy="7041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87338" indent="-287338">
              <a:spcBef>
                <a:spcPts val="600"/>
              </a:spcBef>
              <a:spcAft>
                <a:spcPts val="0"/>
              </a:spcAft>
              <a:buSzPct val="75000"/>
              <a:defRPr sz="2400">
                <a:latin typeface="+mj-lt"/>
              </a:defRPr>
            </a:lvl1pPr>
            <a:lvl2pPr marL="458788" indent="-169863">
              <a:spcAft>
                <a:spcPts val="300"/>
              </a:spcAft>
              <a:buFont typeface="Wingdings" panose="05000000000000000000" pitchFamily="2" charset="2"/>
              <a:buChar char="§"/>
              <a:defRPr/>
            </a:lvl2pPr>
            <a:lvl3pPr marL="627063" indent="-173038">
              <a:spcAft>
                <a:spcPts val="300"/>
              </a:spcAft>
              <a:buFont typeface="Wingdings" panose="05000000000000000000" pitchFamily="2" charset="2"/>
              <a:buChar char="§"/>
              <a:defRPr/>
            </a:lvl3pPr>
            <a:lvl4pPr marL="800100" indent="-173038">
              <a:spcAft>
                <a:spcPts val="300"/>
              </a:spcAft>
              <a:buFont typeface="Wingdings" panose="05000000000000000000" pitchFamily="2" charset="2"/>
              <a:buChar char="§"/>
              <a:defRPr/>
            </a:lvl4pPr>
            <a:lvl5pPr marL="973138" indent="-173038">
              <a:spcAft>
                <a:spcPts val="300"/>
              </a:spcAft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564643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4380057-8C5F-48D9-873E-EF00FE98FF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18712" y="6311271"/>
            <a:ext cx="1555141" cy="360849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A5A028BA-01D3-48EB-8E36-EF9AEAA9A3BF}"/>
              </a:ext>
            </a:extLst>
          </p:cNvPr>
          <p:cNvGrpSpPr/>
          <p:nvPr userDrawn="1"/>
        </p:nvGrpSpPr>
        <p:grpSpPr>
          <a:xfrm>
            <a:off x="148464" y="56755"/>
            <a:ext cx="1586782" cy="820133"/>
            <a:chOff x="216924" y="56755"/>
            <a:chExt cx="1586782" cy="82013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7B7265F-4F0E-4DF3-817B-EAD816D63809}"/>
                </a:ext>
              </a:extLst>
            </p:cNvPr>
            <p:cNvSpPr/>
            <p:nvPr userDrawn="1"/>
          </p:nvSpPr>
          <p:spPr>
            <a:xfrm>
              <a:off x="216924" y="441307"/>
              <a:ext cx="1228170" cy="3980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66EFB12-7F28-4EBB-B958-7EBDC657F5AF}"/>
                </a:ext>
              </a:extLst>
            </p:cNvPr>
            <p:cNvSpPr/>
            <p:nvPr userDrawn="1"/>
          </p:nvSpPr>
          <p:spPr>
            <a:xfrm rot="1769402">
              <a:off x="1397964" y="56755"/>
              <a:ext cx="405742" cy="820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4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993A60C5-E4E1-4D94-8BB2-08DFB8169E2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128" y="196407"/>
            <a:ext cx="1593047" cy="64292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CF834D-5082-4AB2-A89E-4FC271B41F17}"/>
              </a:ext>
            </a:extLst>
          </p:cNvPr>
          <p:cNvSpPr/>
          <p:nvPr userDrawn="1"/>
        </p:nvSpPr>
        <p:spPr>
          <a:xfrm>
            <a:off x="10437812" y="0"/>
            <a:ext cx="685800" cy="834888"/>
          </a:xfrm>
          <a:prstGeom prst="rect">
            <a:avLst/>
          </a:prstGeom>
          <a:solidFill>
            <a:srgbClr val="C1CD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4467A9AE-ACFC-4CE4-BE16-2B7D828365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2540" y="295730"/>
            <a:ext cx="838199" cy="5391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0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A7471EC-2C5A-4791-A266-A35A3381AC1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3335" y="6151334"/>
            <a:ext cx="641214" cy="59632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000" dirty="0" smtClean="0"/>
            </a:lvl1pPr>
            <a:lvl2pPr>
              <a:defRPr lang="en-US" sz="1800" dirty="0" smtClean="0"/>
            </a:lvl2pPr>
            <a:lvl3pPr>
              <a:defRPr lang="en-US" sz="1400" dirty="0" smtClean="0"/>
            </a:lvl3pPr>
            <a:lvl4pPr>
              <a:defRPr lang="en-US" sz="1400" dirty="0" smtClean="0"/>
            </a:lvl4pPr>
            <a:lvl5pPr>
              <a:defRPr lang="en-US" sz="1400" dirty="0"/>
            </a:lvl5pPr>
          </a:lstStyle>
          <a:p>
            <a:pPr marL="287338" lvl="0" indent="-287338"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en-US" dirty="0"/>
              <a:t>Edit Master text styles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Second level</a:t>
            </a:r>
          </a:p>
          <a:p>
            <a:pPr marL="627063" lvl="2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Third level</a:t>
            </a:r>
          </a:p>
          <a:p>
            <a:pPr marL="800100" lvl="3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Fourth level</a:t>
            </a:r>
          </a:p>
          <a:p>
            <a:pPr marL="973138" lvl="4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000" dirty="0" smtClean="0"/>
            </a:lvl1pPr>
            <a:lvl2pPr>
              <a:defRPr lang="en-US" sz="1800" dirty="0" smtClean="0"/>
            </a:lvl2pPr>
            <a:lvl3pPr>
              <a:defRPr lang="en-US" sz="1400" dirty="0" smtClean="0"/>
            </a:lvl3pPr>
            <a:lvl4pPr>
              <a:defRPr lang="en-US" sz="1400" dirty="0" smtClean="0"/>
            </a:lvl4pPr>
            <a:lvl5pPr>
              <a:defRPr lang="en-US" sz="1400" dirty="0"/>
            </a:lvl5pPr>
          </a:lstStyle>
          <a:p>
            <a:pPr marL="287338" lvl="0" indent="-287338"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en-US" dirty="0"/>
              <a:t>Edit Master text styles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Second level</a:t>
            </a:r>
          </a:p>
          <a:p>
            <a:pPr marL="627063" lvl="2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Third level</a:t>
            </a:r>
          </a:p>
          <a:p>
            <a:pPr marL="800100" lvl="3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Fourth level</a:t>
            </a:r>
          </a:p>
          <a:p>
            <a:pPr marL="973138" lvl="4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87338" lvl="0" indent="-287338"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en-US" dirty="0"/>
              <a:t>Edit Master text styles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Second level</a:t>
            </a:r>
          </a:p>
          <a:p>
            <a:pPr marL="627063" lvl="2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Third level</a:t>
            </a:r>
          </a:p>
          <a:p>
            <a:pPr marL="800100" lvl="3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Fourth level</a:t>
            </a:r>
          </a:p>
          <a:p>
            <a:pPr marL="973138" lvl="4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87338" lvl="0" indent="-287338"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en-US" dirty="0"/>
              <a:t>Edit Master text styles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Second level</a:t>
            </a:r>
          </a:p>
          <a:p>
            <a:pPr marL="627063" lvl="2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Third level</a:t>
            </a:r>
          </a:p>
          <a:p>
            <a:pPr marL="800100" lvl="3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Fourth level</a:t>
            </a:r>
          </a:p>
          <a:p>
            <a:pPr marL="973138" lvl="4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E102BF-7F35-49F0-9D3A-26D61020ADA9}"/>
              </a:ext>
            </a:extLst>
          </p:cNvPr>
          <p:cNvSpPr/>
          <p:nvPr userDrawn="1"/>
        </p:nvSpPr>
        <p:spPr>
          <a:xfrm>
            <a:off x="10437812" y="0"/>
            <a:ext cx="685800" cy="834888"/>
          </a:xfrm>
          <a:prstGeom prst="rect">
            <a:avLst/>
          </a:prstGeom>
          <a:solidFill>
            <a:srgbClr val="C1CD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D6B224E-94C4-4A59-B059-1456005D1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2540" y="295730"/>
            <a:ext cx="838199" cy="5391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0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marL="287338" lvl="0" indent="-287338"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en-US" dirty="0"/>
              <a:t>Edit Master text styles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Second level</a:t>
            </a:r>
          </a:p>
          <a:p>
            <a:pPr marL="627063" lvl="2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Third level</a:t>
            </a:r>
          </a:p>
          <a:p>
            <a:pPr marL="800100" lvl="3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Fourth level</a:t>
            </a:r>
          </a:p>
          <a:p>
            <a:pPr marL="973138" lvl="4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70721B0-2B3F-4F17-AFCE-A956B4254AD0}"/>
              </a:ext>
            </a:extLst>
          </p:cNvPr>
          <p:cNvSpPr/>
          <p:nvPr userDrawn="1"/>
        </p:nvSpPr>
        <p:spPr>
          <a:xfrm>
            <a:off x="10437812" y="0"/>
            <a:ext cx="685800" cy="834888"/>
          </a:xfrm>
          <a:prstGeom prst="rect">
            <a:avLst/>
          </a:prstGeom>
          <a:solidFill>
            <a:srgbClr val="C1CD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FE6F2D45-C124-443B-A808-5717CB025F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2540" y="295730"/>
            <a:ext cx="838199" cy="5391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0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FD2EE45-5511-430B-AFD1-87D83197F59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18712" y="6311271"/>
            <a:ext cx="1555141" cy="360849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E9883CD3-FFD8-4D54-B220-846670CB0749}"/>
              </a:ext>
            </a:extLst>
          </p:cNvPr>
          <p:cNvGrpSpPr/>
          <p:nvPr userDrawn="1"/>
        </p:nvGrpSpPr>
        <p:grpSpPr>
          <a:xfrm>
            <a:off x="148464" y="56755"/>
            <a:ext cx="1586782" cy="820133"/>
            <a:chOff x="216924" y="56755"/>
            <a:chExt cx="1586782" cy="82013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52CBEF3-F08A-4BDD-B12D-816F17AD3F86}"/>
                </a:ext>
              </a:extLst>
            </p:cNvPr>
            <p:cNvSpPr/>
            <p:nvPr userDrawn="1"/>
          </p:nvSpPr>
          <p:spPr>
            <a:xfrm>
              <a:off x="216924" y="441307"/>
              <a:ext cx="1228170" cy="3980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C3FD332-4843-4325-8D1B-90F7F236E03C}"/>
                </a:ext>
              </a:extLst>
            </p:cNvPr>
            <p:cNvSpPr/>
            <p:nvPr userDrawn="1"/>
          </p:nvSpPr>
          <p:spPr>
            <a:xfrm rot="1769402">
              <a:off x="1397964" y="56755"/>
              <a:ext cx="405742" cy="820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EA6A6887-E2C3-494F-B627-77C58A0AAF2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128" y="196407"/>
            <a:ext cx="1593047" cy="64292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21957C-605D-4FC1-85E9-03C1C8AD171F}"/>
              </a:ext>
            </a:extLst>
          </p:cNvPr>
          <p:cNvSpPr/>
          <p:nvPr userDrawn="1"/>
        </p:nvSpPr>
        <p:spPr>
          <a:xfrm>
            <a:off x="10437812" y="0"/>
            <a:ext cx="685800" cy="834888"/>
          </a:xfrm>
          <a:prstGeom prst="rect">
            <a:avLst/>
          </a:prstGeom>
          <a:solidFill>
            <a:srgbClr val="C1CD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918EF599-CFB5-490E-9F9F-FD0D92275A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2540" y="295730"/>
            <a:ext cx="838199" cy="5391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0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903A14F-654A-4606-ACA4-C5B477A640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18712" y="6311271"/>
            <a:ext cx="1555141" cy="360849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71887867-EDF6-4097-AEED-FB2BA8BA99E7}"/>
              </a:ext>
            </a:extLst>
          </p:cNvPr>
          <p:cNvGrpSpPr/>
          <p:nvPr userDrawn="1"/>
        </p:nvGrpSpPr>
        <p:grpSpPr>
          <a:xfrm>
            <a:off x="148464" y="56755"/>
            <a:ext cx="1586782" cy="820133"/>
            <a:chOff x="216924" y="56755"/>
            <a:chExt cx="1586782" cy="82013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A4DD4A3-CC1E-4489-B049-8CAD629F7D11}"/>
                </a:ext>
              </a:extLst>
            </p:cNvPr>
            <p:cNvSpPr/>
            <p:nvPr userDrawn="1"/>
          </p:nvSpPr>
          <p:spPr>
            <a:xfrm>
              <a:off x="216924" y="441307"/>
              <a:ext cx="1228170" cy="3980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ECA95B6-B402-4EE3-8A8F-D6A4D113FADB}"/>
                </a:ext>
              </a:extLst>
            </p:cNvPr>
            <p:cNvSpPr/>
            <p:nvPr userDrawn="1"/>
          </p:nvSpPr>
          <p:spPr>
            <a:xfrm rot="1769402">
              <a:off x="1397964" y="56755"/>
              <a:ext cx="405742" cy="820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FAAEB24B-8F90-4653-9BB3-14B18999880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128" y="196407"/>
            <a:ext cx="1593047" cy="64292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/>
          <a:lstStyle/>
          <a:p>
            <a:fld id="{72E6D7E5-44DC-49A7-BF5A-00AC071ADF0D}" type="datetime1">
              <a:rPr lang="en-US" smtClean="0"/>
              <a:t>10/3/23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/>
          <a:lstStyle/>
          <a:p>
            <a:fld id="{5D50D6BB-65EF-4A0F-AE18-E4EB47D446D3}" type="datetime1">
              <a:rPr lang="en-US" smtClean="0"/>
              <a:t>10/3/23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/>
          <a:lstStyle/>
          <a:p>
            <a:fld id="{F08D6057-E157-4494-B28B-1DE12BDA60A8}" type="datetime1">
              <a:rPr lang="en-US" smtClean="0"/>
              <a:t>10/3/23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FDF24C3-28A3-4DD8-96BF-F1D3AAB7F1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18712" y="6311271"/>
            <a:ext cx="1555141" cy="36084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8742A45F-F5AD-4F96-8FDC-F301116E9B16}"/>
              </a:ext>
            </a:extLst>
          </p:cNvPr>
          <p:cNvGrpSpPr/>
          <p:nvPr userDrawn="1"/>
        </p:nvGrpSpPr>
        <p:grpSpPr>
          <a:xfrm>
            <a:off x="148464" y="56755"/>
            <a:ext cx="1586782" cy="820133"/>
            <a:chOff x="216924" y="56755"/>
            <a:chExt cx="1586782" cy="820133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37C6285-FC30-4A11-AA8B-98ECD2DECDB9}"/>
                </a:ext>
              </a:extLst>
            </p:cNvPr>
            <p:cNvSpPr/>
            <p:nvPr userDrawn="1"/>
          </p:nvSpPr>
          <p:spPr>
            <a:xfrm>
              <a:off x="216924" y="441307"/>
              <a:ext cx="1228170" cy="3980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88442D9-7A26-4BBA-850B-05896E2135B2}"/>
                </a:ext>
              </a:extLst>
            </p:cNvPr>
            <p:cNvSpPr/>
            <p:nvPr userDrawn="1"/>
          </p:nvSpPr>
          <p:spPr>
            <a:xfrm rot="1769402">
              <a:off x="1397964" y="56755"/>
              <a:ext cx="405742" cy="820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3" name="Picture 22" descr="A close up of a sign&#10;&#10;Description automatically generated">
            <a:extLst>
              <a:ext uri="{FF2B5EF4-FFF2-40B4-BE49-F238E27FC236}">
                <a16:creationId xmlns:a16="http://schemas.microsoft.com/office/drawing/2014/main" id="{AA69AF13-4D65-465A-A397-D8A0B702AA4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128" y="196407"/>
            <a:ext cx="1593047" cy="64292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/>
          <a:lstStyle/>
          <a:p>
            <a:fld id="{125D35B0-87ED-48D2-8946-94596D91F215}" type="datetime1">
              <a:rPr lang="en-US" smtClean="0"/>
              <a:t>10/3/23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/>
          <a:lstStyle/>
          <a:p>
            <a:fld id="{CCEDCF7E-DFD4-4C60-9E53-E0623145A2E1}" type="datetime1">
              <a:rPr lang="en-US" smtClean="0"/>
              <a:t>10/3/23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/>
          <a:lstStyle/>
          <a:p>
            <a:fld id="{3FD1B1B1-32BA-49EC-AA4E-0282CEEA0E8C}" type="datetime1">
              <a:rPr lang="en-US" smtClean="0"/>
              <a:t>10/3/23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19">
              <a:duotone>
                <a:schemeClr val="dk2">
                  <a:shade val="62000"/>
                  <a:hueMod val="108000"/>
                  <a:satMod val="164000"/>
                  <a:lumMod val="69000"/>
                </a:schemeClr>
                <a:schemeClr val="dk2">
                  <a:tint val="96000"/>
                  <a:hueMod val="90000"/>
                  <a:satMod val="130000"/>
                  <a:lumMod val="134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322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Oval 15"/>
          <p:cNvSpPr/>
          <p:nvPr/>
        </p:nvSpPr>
        <p:spPr>
          <a:xfrm>
            <a:off x="175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Oval 16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Oval 17"/>
          <p:cNvSpPr/>
          <p:nvPr/>
        </p:nvSpPr>
        <p:spPr>
          <a:xfrm>
            <a:off x="7999412" y="-2373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Oval 18"/>
          <p:cNvSpPr/>
          <p:nvPr/>
        </p:nvSpPr>
        <p:spPr>
          <a:xfrm>
            <a:off x="8609012" y="5874054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5"/>
          <p:cNvSpPr/>
          <p:nvPr/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20" name="Freeform 5"/>
          <p:cNvSpPr/>
          <p:nvPr/>
        </p:nvSpPr>
        <p:spPr bwMode="gray">
          <a:xfrm>
            <a:off x="459506" y="1866405"/>
            <a:ext cx="11277600" cy="4533900"/>
          </a:xfrm>
          <a:custGeom>
            <a:avLst/>
            <a:gdLst/>
            <a:ahLst/>
            <a:cxnLst/>
            <a:rect l="0" t="0" r="r" b="b"/>
            <a:pathLst>
              <a:path w="7104" h="2856">
                <a:moveTo>
                  <a:pt x="0" y="0"/>
                </a:moveTo>
                <a:lnTo>
                  <a:pt x="0" y="2856"/>
                </a:lnTo>
                <a:lnTo>
                  <a:pt x="7104" y="2856"/>
                </a:lnTo>
                <a:lnTo>
                  <a:pt x="7104" y="1"/>
                </a:lnTo>
                <a:lnTo>
                  <a:pt x="7104" y="1"/>
                </a:lnTo>
                <a:lnTo>
                  <a:pt x="6943" y="26"/>
                </a:lnTo>
                <a:lnTo>
                  <a:pt x="6782" y="50"/>
                </a:lnTo>
                <a:lnTo>
                  <a:pt x="6621" y="73"/>
                </a:lnTo>
                <a:lnTo>
                  <a:pt x="6459" y="93"/>
                </a:lnTo>
                <a:lnTo>
                  <a:pt x="6298" y="113"/>
                </a:lnTo>
                <a:lnTo>
                  <a:pt x="6136" y="132"/>
                </a:lnTo>
                <a:lnTo>
                  <a:pt x="5976" y="148"/>
                </a:lnTo>
                <a:lnTo>
                  <a:pt x="5814" y="163"/>
                </a:lnTo>
                <a:lnTo>
                  <a:pt x="5653" y="177"/>
                </a:lnTo>
                <a:lnTo>
                  <a:pt x="5494" y="189"/>
                </a:lnTo>
                <a:lnTo>
                  <a:pt x="5334" y="201"/>
                </a:lnTo>
                <a:lnTo>
                  <a:pt x="5175" y="211"/>
                </a:lnTo>
                <a:lnTo>
                  <a:pt x="5017" y="219"/>
                </a:lnTo>
                <a:lnTo>
                  <a:pt x="4859" y="227"/>
                </a:lnTo>
                <a:lnTo>
                  <a:pt x="4703" y="234"/>
                </a:lnTo>
                <a:lnTo>
                  <a:pt x="4548" y="239"/>
                </a:lnTo>
                <a:lnTo>
                  <a:pt x="4393" y="243"/>
                </a:lnTo>
                <a:lnTo>
                  <a:pt x="4240" y="247"/>
                </a:lnTo>
                <a:lnTo>
                  <a:pt x="4088" y="249"/>
                </a:lnTo>
                <a:lnTo>
                  <a:pt x="3937" y="251"/>
                </a:lnTo>
                <a:lnTo>
                  <a:pt x="3788" y="252"/>
                </a:lnTo>
                <a:lnTo>
                  <a:pt x="3640" y="251"/>
                </a:lnTo>
                <a:lnTo>
                  <a:pt x="3494" y="251"/>
                </a:lnTo>
                <a:lnTo>
                  <a:pt x="3349" y="249"/>
                </a:lnTo>
                <a:lnTo>
                  <a:pt x="3207" y="246"/>
                </a:lnTo>
                <a:lnTo>
                  <a:pt x="3066" y="243"/>
                </a:lnTo>
                <a:lnTo>
                  <a:pt x="2928" y="240"/>
                </a:lnTo>
                <a:lnTo>
                  <a:pt x="2791" y="235"/>
                </a:lnTo>
                <a:lnTo>
                  <a:pt x="2656" y="230"/>
                </a:lnTo>
                <a:lnTo>
                  <a:pt x="2524" y="225"/>
                </a:lnTo>
                <a:lnTo>
                  <a:pt x="2266" y="212"/>
                </a:lnTo>
                <a:lnTo>
                  <a:pt x="2019" y="198"/>
                </a:lnTo>
                <a:lnTo>
                  <a:pt x="1782" y="183"/>
                </a:lnTo>
                <a:lnTo>
                  <a:pt x="1557" y="167"/>
                </a:lnTo>
                <a:lnTo>
                  <a:pt x="1343" y="150"/>
                </a:lnTo>
                <a:lnTo>
                  <a:pt x="1144" y="132"/>
                </a:lnTo>
                <a:lnTo>
                  <a:pt x="957" y="114"/>
                </a:lnTo>
                <a:lnTo>
                  <a:pt x="785" y="96"/>
                </a:lnTo>
                <a:lnTo>
                  <a:pt x="627" y="79"/>
                </a:lnTo>
                <a:lnTo>
                  <a:pt x="487" y="63"/>
                </a:lnTo>
                <a:lnTo>
                  <a:pt x="361" y="48"/>
                </a:lnTo>
                <a:lnTo>
                  <a:pt x="254" y="35"/>
                </a:lnTo>
                <a:lnTo>
                  <a:pt x="165" y="23"/>
                </a:lnTo>
                <a:lnTo>
                  <a:pt x="42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1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763589" y="973668"/>
            <a:ext cx="10753876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3587" y="2452977"/>
            <a:ext cx="10753877" cy="35621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7338" lvl="0" indent="-287338"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en-US" dirty="0"/>
              <a:t>Edit Master text styles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Second level</a:t>
            </a:r>
          </a:p>
          <a:p>
            <a:pPr marL="627063" lvl="2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Third level</a:t>
            </a:r>
          </a:p>
          <a:p>
            <a:pPr marL="800100" lvl="3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Fourth level</a:t>
            </a:r>
          </a:p>
          <a:p>
            <a:pPr marL="973138" lvl="4" indent="-173038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7367" y="6347012"/>
            <a:ext cx="3859795" cy="34962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834888"/>
          </a:xfrm>
          <a:prstGeom prst="rect">
            <a:avLst/>
          </a:prstGeom>
          <a:solidFill>
            <a:srgbClr val="C1CD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30"/>
            <a:ext cx="838199" cy="5391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0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5C0013-B7D6-4C7B-B1AC-9FB68BBE0B8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18712" y="6311271"/>
            <a:ext cx="1555141" cy="360849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3DA3FBF-2FCC-4D7F-96C1-4042274A1B9E}"/>
              </a:ext>
            </a:extLst>
          </p:cNvPr>
          <p:cNvGrpSpPr/>
          <p:nvPr userDrawn="1"/>
        </p:nvGrpSpPr>
        <p:grpSpPr>
          <a:xfrm>
            <a:off x="148464" y="56755"/>
            <a:ext cx="1586782" cy="820133"/>
            <a:chOff x="216924" y="56755"/>
            <a:chExt cx="1586782" cy="82013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ADCB5D5-AFD4-4C05-B47C-29EFD4A85466}"/>
                </a:ext>
              </a:extLst>
            </p:cNvPr>
            <p:cNvSpPr/>
            <p:nvPr userDrawn="1"/>
          </p:nvSpPr>
          <p:spPr>
            <a:xfrm>
              <a:off x="216924" y="441307"/>
              <a:ext cx="1228170" cy="3980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8E309AC-FC63-4A63-8813-B0A1D57B5FE2}"/>
                </a:ext>
              </a:extLst>
            </p:cNvPr>
            <p:cNvSpPr/>
            <p:nvPr userDrawn="1"/>
          </p:nvSpPr>
          <p:spPr>
            <a:xfrm rot="1769402">
              <a:off x="1397964" y="56755"/>
              <a:ext cx="405742" cy="820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EFF24741-0CEC-4E7A-845B-1844B6D5439B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07128" y="196407"/>
            <a:ext cx="1593047" cy="6429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D2E5F6-3583-471F-8EA5-E38C6E5FAF0B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698568" y="6151334"/>
            <a:ext cx="641214" cy="59632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7013" indent="-227013" algn="l" defTabSz="457200" rtl="0" eaLnBrk="1" latinLnBrk="0" hangingPunct="1">
        <a:spcBef>
          <a:spcPts val="300"/>
        </a:spcBef>
        <a:spcAft>
          <a:spcPts val="600"/>
        </a:spcAft>
        <a:buClr>
          <a:srgbClr val="C1CD23"/>
        </a:buClr>
        <a:buSzPct val="80000"/>
        <a:buFont typeface="Wingdings 3" charset="2"/>
        <a:buChar char=""/>
        <a:defRPr lang="en-US" sz="2400" b="0" i="0" kern="1200" dirty="0" smtClean="0">
          <a:solidFill>
            <a:schemeClr val="tx1">
              <a:lumMod val="75000"/>
              <a:lumOff val="25000"/>
            </a:schemeClr>
          </a:solidFill>
          <a:latin typeface="+mj-lt"/>
          <a:ea typeface="+mn-ea"/>
          <a:cs typeface="+mn-cs"/>
        </a:defRPr>
      </a:lvl1pPr>
      <a:lvl2pPr marL="627063" indent="-169863" algn="l" defTabSz="457200" rtl="0" eaLnBrk="1" latinLnBrk="0" hangingPunct="1">
        <a:spcBef>
          <a:spcPts val="0"/>
        </a:spcBef>
        <a:spcAft>
          <a:spcPts val="600"/>
        </a:spcAft>
        <a:buClr>
          <a:srgbClr val="C1CD23"/>
        </a:buClr>
        <a:buSzPct val="80000"/>
        <a:buFont typeface="Wingdings 3" charset="2"/>
        <a:buChar char=""/>
        <a:defRPr lang="en-US" sz="2000" b="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087438" indent="-173038" algn="l" defTabSz="457200" rtl="0" eaLnBrk="1" latinLnBrk="0" hangingPunct="1">
        <a:spcBef>
          <a:spcPts val="0"/>
        </a:spcBef>
        <a:spcAft>
          <a:spcPts val="600"/>
        </a:spcAft>
        <a:buClr>
          <a:srgbClr val="C1CD23"/>
        </a:buClr>
        <a:buSzPct val="80000"/>
        <a:buFont typeface="Wingdings 3" charset="2"/>
        <a:buChar char=""/>
        <a:defRPr lang="en-US" sz="1600" b="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0"/>
        </a:spcBef>
        <a:spcAft>
          <a:spcPts val="600"/>
        </a:spcAft>
        <a:buClr>
          <a:srgbClr val="C1CD23"/>
        </a:buClr>
        <a:buSzPct val="80000"/>
        <a:buFont typeface="Wingdings 3" charset="2"/>
        <a:buChar char=""/>
        <a:defRPr lang="en-US" sz="1600" b="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0"/>
        </a:spcBef>
        <a:spcAft>
          <a:spcPts val="600"/>
        </a:spcAft>
        <a:buClr>
          <a:srgbClr val="C1CD23"/>
        </a:buClr>
        <a:buSzPct val="80000"/>
        <a:buFont typeface="Wingdings 3" charset="2"/>
        <a:buChar char=""/>
        <a:defRPr lang="en-US" sz="1600" b="0" i="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fdeese@visualconnections.net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FC945ABD-41AA-4F0F-AD74-3B9A533142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VETS2 Synergy, LLC</a:t>
            </a:r>
          </a:p>
        </p:txBody>
      </p:sp>
      <p:sp>
        <p:nvSpPr>
          <p:cNvPr id="12" name="Subtitle 11">
            <a:extLst>
              <a:ext uri="{FF2B5EF4-FFF2-40B4-BE49-F238E27FC236}">
                <a16:creationId xmlns:a16="http://schemas.microsoft.com/office/drawing/2014/main" id="{4D8CC3C2-245F-4A56-953C-778CB2A5D5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cap="none" dirty="0"/>
              <a:t>Capabilities and Experience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EC3170F2-5A86-45C1-BB48-76BDB33CF8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3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86219344-DF25-42BF-A778-DB4F76567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154" y="5929960"/>
            <a:ext cx="685802" cy="6873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088EF7-07BB-4FFB-B879-17B02D837482}"/>
              </a:ext>
            </a:extLst>
          </p:cNvPr>
          <p:cNvSpPr txBox="1"/>
          <p:nvPr/>
        </p:nvSpPr>
        <p:spPr>
          <a:xfrm>
            <a:off x="1154955" y="6163235"/>
            <a:ext cx="3404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+mj-lt"/>
              </a:rPr>
              <a:t>U.S. General Services Administration</a:t>
            </a:r>
            <a:br>
              <a:rPr lang="en-US" sz="1400" dirty="0">
                <a:latin typeface="+mj-lt"/>
              </a:rPr>
            </a:br>
            <a:r>
              <a:rPr lang="en-US" sz="1400" dirty="0">
                <a:latin typeface="+mj-lt"/>
              </a:rPr>
              <a:t>Office of Information Technology Category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AC2B85B-B261-4AB0-B8B2-DB205C3A8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0517" y="6020957"/>
            <a:ext cx="641214" cy="59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82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A6269-5A00-47E7-9C2F-AB289AE00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VETS2 Synergy, LLC - Overview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0564C32-EA6E-45F3-8964-F636E3D6FB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5496" y="2603500"/>
            <a:ext cx="5244616" cy="341630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VETS2 Synergy JV comprised of: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Visual Connections, LLC – (Managing Partner)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Harmonia Holdings, LLC 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Collective Experience of 26 years 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JV is a certified Service-Disabled Small Business (SDVOSB)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Other socio-economic set-asides JV companies posses: HUBZone, Woman-Owned, Minority-Owned, Small Business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Appraised CMMI Level 3 Development (Agile </a:t>
            </a:r>
            <a:r>
              <a:rPr lang="en-US" sz="1600" dirty="0" err="1"/>
              <a:t>DeveOps</a:t>
            </a:r>
            <a:r>
              <a:rPr lang="en-US" sz="1600" dirty="0"/>
              <a:t>) &amp; CMMI Level 3 Service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ISO 9001:2015, ISO 20000-1:2011 and ISO 27001:2013 Certified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endParaRPr lang="en-US" sz="1600" dirty="0"/>
          </a:p>
          <a:p>
            <a:pPr>
              <a:spcBef>
                <a:spcPts val="0"/>
              </a:spcBef>
              <a:spcAft>
                <a:spcPts val="200"/>
              </a:spcAft>
            </a:pPr>
            <a:endParaRPr lang="en-US" sz="1600" dirty="0"/>
          </a:p>
          <a:p>
            <a:pPr>
              <a:spcBef>
                <a:spcPts val="0"/>
              </a:spcBef>
              <a:spcAft>
                <a:spcPts val="200"/>
              </a:spcAft>
            </a:pPr>
            <a:endParaRPr lang="en-US" sz="16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0AE239-35C4-4C48-B1C8-18D7CCD25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5308753" cy="34163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Technology Partnerships Include: Microsoft GOLD, Oracle GOLD, Salesforce, AWS, Red Hat Open Shift, Cloudera, IBM, HP, ESRI, Teradata, Nintex, Google and Cisco 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en-US" sz="1600" dirty="0"/>
              <a:t>Awards Include: 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2016: USDA Agriculture Marketing Service (AMS) Abraham Lincoln Honor Awards 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2016: USDA Administrator’s Award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2015: USDA Farm Services Agency (FSA) Contractor of the Year 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2015: USDA Food Safety and Inspection Service(FSIS) Contractor of the Year </a:t>
            </a:r>
          </a:p>
          <a:p>
            <a:pPr marL="401638" lvl="1"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2009 and 2013: DoD Tibbets Award for Innovation. 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5451C8-5466-4DA3-A8DC-090848D4A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667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A3A0327-3DCC-4FFF-AAB9-0776AE99B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Connections’ Clients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991183-E06E-4217-B563-CDC6A2395E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589" y="2575670"/>
            <a:ext cx="5216523" cy="3416301"/>
          </a:xfrm>
        </p:spPr>
        <p:txBody>
          <a:bodyPr/>
          <a:lstStyle/>
          <a:p>
            <a:r>
              <a:rPr lang="en-US" dirty="0"/>
              <a:t>HHS/CMS - Centers for Medicare and Medicaid Services</a:t>
            </a:r>
          </a:p>
          <a:p>
            <a:r>
              <a:rPr lang="en-US" dirty="0"/>
              <a:t>HHS/NIH – National Institute of Health</a:t>
            </a:r>
          </a:p>
          <a:p>
            <a:r>
              <a:rPr lang="en-US" dirty="0"/>
              <a:t>HHS/CDC - Centers for Disease Control and Prevention</a:t>
            </a:r>
          </a:p>
          <a:p>
            <a:r>
              <a:rPr lang="en-US" dirty="0"/>
              <a:t>VA/Veterans Health Administration</a:t>
            </a:r>
          </a:p>
          <a:p>
            <a:r>
              <a:rPr lang="en-US" dirty="0"/>
              <a:t>DoD-Defense Logistics Agency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09495F6-C1D2-4737-B31A-4585B2702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8712" y="3052748"/>
            <a:ext cx="5412119" cy="3416300"/>
          </a:xfrm>
        </p:spPr>
        <p:txBody>
          <a:bodyPr/>
          <a:lstStyle/>
          <a:p>
            <a:r>
              <a:rPr lang="en-US" dirty="0"/>
              <a:t>DoD-Defense Contract Management Agency</a:t>
            </a:r>
          </a:p>
          <a:p>
            <a:r>
              <a:rPr lang="en-US" dirty="0"/>
              <a:t>DOJ – Bureau of Prisons</a:t>
            </a:r>
          </a:p>
          <a:p>
            <a:r>
              <a:rPr lang="en-US" dirty="0"/>
              <a:t>U.S. Air Force</a:t>
            </a:r>
          </a:p>
          <a:p>
            <a:r>
              <a:rPr lang="en-US" dirty="0"/>
              <a:t>U.S. Army</a:t>
            </a:r>
          </a:p>
          <a:p>
            <a:r>
              <a:rPr lang="en-US" dirty="0"/>
              <a:t>United States Patent and Trademark Office</a:t>
            </a:r>
          </a:p>
          <a:p>
            <a:r>
              <a:rPr lang="en-US" dirty="0"/>
              <a:t>Maryland State Department of Education</a:t>
            </a:r>
          </a:p>
          <a:p>
            <a:r>
              <a:rPr lang="en-US" dirty="0"/>
              <a:t>Blue Cross Blue Shield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E2D42-4791-4046-BFA2-CECA5EFF5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AEF814C-30EE-4071-BAF2-7B8EBC9A3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0208" y="2239603"/>
            <a:ext cx="2655563" cy="69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94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09495F6-C1D2-4737-B31A-4585B2702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8712" y="2865893"/>
            <a:ext cx="5151438" cy="3624004"/>
          </a:xfrm>
        </p:spPr>
        <p:txBody>
          <a:bodyPr>
            <a:normAutofit fontScale="92500" lnSpcReduction="20000"/>
          </a:bodyPr>
          <a:lstStyle/>
          <a:p>
            <a:r>
              <a:rPr lang="en-US" sz="1600" dirty="0"/>
              <a:t>DOI/NPS – National Park Service</a:t>
            </a:r>
          </a:p>
          <a:p>
            <a:r>
              <a:rPr lang="en-US" sz="1600" dirty="0"/>
              <a:t>HHS – Health and Human Services</a:t>
            </a:r>
          </a:p>
          <a:p>
            <a:r>
              <a:rPr lang="en-US" sz="1600" dirty="0" err="1"/>
              <a:t>DoS</a:t>
            </a:r>
            <a:r>
              <a:rPr lang="en-US" sz="1600" dirty="0"/>
              <a:t>/INL – Bureau of International Narcotics and Law Enforcement Affairs</a:t>
            </a:r>
          </a:p>
          <a:p>
            <a:r>
              <a:rPr lang="en-US" sz="1600" dirty="0"/>
              <a:t>BCFP – Bureau of Consumer Financial Protection</a:t>
            </a:r>
          </a:p>
          <a:p>
            <a:r>
              <a:rPr lang="en-US" sz="1600" dirty="0"/>
              <a:t>DoD/Department of Navy</a:t>
            </a:r>
          </a:p>
          <a:p>
            <a:r>
              <a:rPr lang="en-US" sz="1600" dirty="0"/>
              <a:t>DoD/United States Army</a:t>
            </a:r>
          </a:p>
          <a:p>
            <a:r>
              <a:rPr lang="en-US" sz="1600" dirty="0"/>
              <a:t>DoD/Marine Corps</a:t>
            </a:r>
          </a:p>
          <a:p>
            <a:r>
              <a:rPr lang="en-US" sz="1600" dirty="0"/>
              <a:t>DoD/United States Air Force</a:t>
            </a:r>
          </a:p>
          <a:p>
            <a:r>
              <a:rPr lang="en-US" sz="1600" dirty="0"/>
              <a:t>DoD/MDA – Missile Defense Agency</a:t>
            </a:r>
          </a:p>
          <a:p>
            <a:r>
              <a:rPr lang="en-US" sz="1600" dirty="0"/>
              <a:t>DoD/DARPA – Defense Advanced Projects Agency</a:t>
            </a:r>
          </a:p>
          <a:p>
            <a:r>
              <a:rPr lang="en-US" sz="1600" dirty="0"/>
              <a:t>DoD/DISA – Defense Information Systems Agency</a:t>
            </a:r>
          </a:p>
          <a:p>
            <a:pPr marL="0" indent="0">
              <a:buNone/>
            </a:pPr>
            <a:endParaRPr lang="en-US" sz="1600" dirty="0"/>
          </a:p>
          <a:p>
            <a:endParaRPr lang="en-US" sz="1600" dirty="0"/>
          </a:p>
          <a:p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E2D42-4791-4046-BFA2-CECA5EFF5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AE104D1F-5F6B-AF42-9FAD-3CC953DBF6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7604" y="2865893"/>
            <a:ext cx="5328396" cy="3957320"/>
          </a:xfrm>
        </p:spPr>
        <p:txBody>
          <a:bodyPr>
            <a:normAutofit fontScale="92500" lnSpcReduction="20000"/>
          </a:bodyPr>
          <a:lstStyle/>
          <a:p>
            <a:r>
              <a:rPr lang="en-US" sz="1600" dirty="0"/>
              <a:t>USDA/FSIS – Food Safety Inspection Service</a:t>
            </a:r>
          </a:p>
          <a:p>
            <a:r>
              <a:rPr lang="en-US" sz="1600" dirty="0"/>
              <a:t>USDA/FSA – Farm Service Agency (aka F–PAC)</a:t>
            </a:r>
          </a:p>
          <a:p>
            <a:r>
              <a:rPr lang="en-US" sz="1600" dirty="0"/>
              <a:t>USDA/AMS – Agriculture Marketing Service</a:t>
            </a:r>
          </a:p>
          <a:p>
            <a:r>
              <a:rPr lang="en-US" sz="1600" dirty="0"/>
              <a:t>USDA/FNS – Food Nutrition Service</a:t>
            </a:r>
          </a:p>
          <a:p>
            <a:r>
              <a:rPr lang="en-US" sz="1600" dirty="0"/>
              <a:t>USDA/APHIS – Animal and Plant Health Inspection Service</a:t>
            </a:r>
          </a:p>
          <a:p>
            <a:r>
              <a:rPr lang="en-US" sz="1600" dirty="0"/>
              <a:t>DOC/USPTO – US Patent and Trademark Office</a:t>
            </a:r>
          </a:p>
          <a:p>
            <a:r>
              <a:rPr lang="en-US" sz="1600" dirty="0"/>
              <a:t>DOC/USCB – US Census Bureau</a:t>
            </a:r>
          </a:p>
          <a:p>
            <a:r>
              <a:rPr lang="en-US" sz="1600" dirty="0"/>
              <a:t>SBA –Small Business Administration</a:t>
            </a:r>
          </a:p>
          <a:p>
            <a:r>
              <a:rPr lang="en-US" sz="1600" dirty="0" err="1"/>
              <a:t>DoED</a:t>
            </a:r>
            <a:r>
              <a:rPr lang="en-US" sz="1600" dirty="0"/>
              <a:t> – Department of Education</a:t>
            </a:r>
          </a:p>
          <a:p>
            <a:r>
              <a:rPr lang="en-US" sz="1600" dirty="0"/>
              <a:t>FCA – Farm Credit Administration</a:t>
            </a:r>
          </a:p>
          <a:p>
            <a:endParaRPr lang="en-US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FB31F6-8E96-4B8D-A1B7-648916DEB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26" y="2210856"/>
            <a:ext cx="3279031" cy="452279"/>
          </a:xfrm>
          <a:prstGeom prst="rect">
            <a:avLst/>
          </a:prstGeom>
        </p:spPr>
      </p:pic>
      <p:sp>
        <p:nvSpPr>
          <p:cNvPr id="12" name="Title 4">
            <a:extLst>
              <a:ext uri="{FF2B5EF4-FFF2-40B4-BE49-F238E27FC236}">
                <a16:creationId xmlns:a16="http://schemas.microsoft.com/office/drawing/2014/main" id="{2F2AC37A-89A5-43E1-AF5F-748256E36A24}"/>
              </a:ext>
            </a:extLst>
          </p:cNvPr>
          <p:cNvSpPr txBox="1">
            <a:spLocks/>
          </p:cNvSpPr>
          <p:nvPr/>
        </p:nvSpPr>
        <p:spPr bwMode="gray">
          <a:xfrm>
            <a:off x="763589" y="973668"/>
            <a:ext cx="10753876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Harmonia’s Clients</a:t>
            </a:r>
          </a:p>
        </p:txBody>
      </p:sp>
    </p:spTree>
    <p:extLst>
      <p:ext uri="{BB962C8B-B14F-4D97-AF65-F5344CB8AC3E}">
        <p14:creationId xmlns:p14="http://schemas.microsoft.com/office/powerpoint/2010/main" val="1402527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76E6C-6772-46F9-A20E-9CCBAD433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JV Target Clients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DEF5F-CD63-4617-9D79-8AA55CE8DB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911600"/>
          </a:xfrm>
        </p:spPr>
        <p:txBody>
          <a:bodyPr>
            <a:normAutofit fontScale="47500" lnSpcReduction="20000"/>
          </a:bodyPr>
          <a:lstStyle/>
          <a:p>
            <a:r>
              <a:rPr lang="en-US" sz="3300" dirty="0"/>
              <a:t>Department of Health and Human Services (HHS)</a:t>
            </a:r>
          </a:p>
          <a:p>
            <a:r>
              <a:rPr lang="en-US" sz="3300" dirty="0"/>
              <a:t>Centers for Medicare and Medicaid Services (CMS) </a:t>
            </a:r>
          </a:p>
          <a:p>
            <a:r>
              <a:rPr lang="en-US" sz="3300" dirty="0"/>
              <a:t>Department of Veterans Affairs (VA)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300" dirty="0"/>
              <a:t>Veterans Health Administration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300" dirty="0"/>
              <a:t>Veterans Benefit Administration </a:t>
            </a:r>
          </a:p>
          <a:p>
            <a:r>
              <a:rPr lang="en-US" sz="3300" dirty="0"/>
              <a:t>Defense Health Agency (DHA)</a:t>
            </a:r>
          </a:p>
          <a:p>
            <a:r>
              <a:rPr lang="en-US" sz="3300" dirty="0"/>
              <a:t>Department of State (</a:t>
            </a:r>
            <a:r>
              <a:rPr lang="en-US" sz="3300" dirty="0" err="1"/>
              <a:t>DoS</a:t>
            </a:r>
            <a:r>
              <a:rPr lang="en-US" sz="3300" dirty="0"/>
              <a:t>)</a:t>
            </a:r>
          </a:p>
          <a:p>
            <a:r>
              <a:rPr lang="en-US" sz="3300" dirty="0"/>
              <a:t>Security and Exchange Commission (SEC)</a:t>
            </a:r>
          </a:p>
          <a:p>
            <a:r>
              <a:rPr lang="en-US" sz="3300" dirty="0"/>
              <a:t>Food and Drug Administration (FDA)</a:t>
            </a:r>
          </a:p>
          <a:p>
            <a:r>
              <a:rPr lang="en-US" sz="3300" dirty="0"/>
              <a:t>Small Business Administration (SBA)</a:t>
            </a:r>
          </a:p>
          <a:p>
            <a:endParaRPr lang="en-US" dirty="0"/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6E530-18C3-412B-83EB-02DF4A88062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sz="3300" dirty="0"/>
              <a:t>Department of Homeland Security (DHS)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400" dirty="0"/>
              <a:t>Customs and Border Protection (CBP)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400" dirty="0"/>
              <a:t>US Citizenship and Immigration Service (USCIS)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400" dirty="0"/>
              <a:t>Immigration and Customs Enforcements (ICE)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400" dirty="0"/>
              <a:t>DHS Head Quarters (HQ)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400" dirty="0"/>
              <a:t>Federal Emergency Management Agency (FEMA)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3400" dirty="0"/>
              <a:t>US Coast Guard (USCG)</a:t>
            </a:r>
          </a:p>
          <a:p>
            <a:r>
              <a:rPr lang="en-US" sz="3300" dirty="0"/>
              <a:t>Department of Transportation (DOT)</a:t>
            </a:r>
          </a:p>
          <a:p>
            <a:r>
              <a:rPr lang="en-US" sz="3300" dirty="0"/>
              <a:t>Department of Labor (DOL)</a:t>
            </a:r>
          </a:p>
          <a:p>
            <a:r>
              <a:rPr lang="en-US" sz="3300" dirty="0"/>
              <a:t>Housing and Urban Development (HUD)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F598C9-2DFD-43DA-9B2E-5CD684C4D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803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CD1964-013F-418E-A8BC-94829F12D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Connections’ Prime Contracts</a:t>
            </a:r>
            <a:endParaRPr lang="en-US" sz="18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38C5273-7FFD-490D-A8BD-801E5BE02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587" y="2441048"/>
            <a:ext cx="4970463" cy="4109293"/>
          </a:xfrm>
        </p:spPr>
        <p:txBody>
          <a:bodyPr>
            <a:normAutofit/>
          </a:bodyPr>
          <a:lstStyle/>
          <a:p>
            <a:r>
              <a:rPr lang="en-US" sz="2000" dirty="0"/>
              <a:t>Federal Prime Contracts (Current) </a:t>
            </a:r>
          </a:p>
          <a:p>
            <a:pPr lvl="1"/>
            <a:r>
              <a:rPr lang="en-US" sz="1600" b="1" dirty="0"/>
              <a:t>GSA VETS 2 GWAC – VETS2 Synergy (JV Prime) – </a:t>
            </a:r>
            <a:br>
              <a:rPr lang="en-US" sz="1600" b="1" dirty="0"/>
            </a:br>
            <a:r>
              <a:rPr lang="en-US" sz="1600" b="1" i="1" dirty="0">
                <a:solidFill>
                  <a:schemeClr val="tx2"/>
                </a:solidFill>
              </a:rPr>
              <a:t>OMB Designated Best-in-class Contract </a:t>
            </a:r>
          </a:p>
          <a:p>
            <a:pPr lvl="1"/>
            <a:r>
              <a:rPr lang="en-US" sz="1600" b="1" dirty="0"/>
              <a:t>GSA IT Schedule 70</a:t>
            </a:r>
          </a:p>
          <a:p>
            <a:pPr lvl="1"/>
            <a:r>
              <a:rPr lang="en-US" sz="1600" b="1" dirty="0"/>
              <a:t>GSA PSS Schedule (MOBIS)</a:t>
            </a:r>
          </a:p>
          <a:p>
            <a:pPr lvl="1"/>
            <a:r>
              <a:rPr lang="en-US" sz="1600" b="1" dirty="0"/>
              <a:t>DoD-Defense Logistics Agency IDIQ -  Strategic Capabilities and Processes Enterprise Technology Management Portfolio Innovation Support </a:t>
            </a:r>
            <a:br>
              <a:rPr lang="en-US" sz="1600" b="1" dirty="0"/>
            </a:br>
            <a:r>
              <a:rPr lang="en-US" sz="1600" b="1" dirty="0"/>
              <a:t>(9 task orders)</a:t>
            </a:r>
          </a:p>
          <a:p>
            <a:pPr lvl="1"/>
            <a:r>
              <a:rPr lang="en-US" sz="1600" b="1" dirty="0"/>
              <a:t>VA/VHA – Hampton </a:t>
            </a:r>
          </a:p>
          <a:p>
            <a:pPr lvl="1"/>
            <a:r>
              <a:rPr lang="en-US" sz="1600" b="1" dirty="0"/>
              <a:t>US Air Force </a:t>
            </a:r>
          </a:p>
          <a:p>
            <a:pPr lvl="1"/>
            <a:r>
              <a:rPr lang="en-US" sz="1600" b="1" dirty="0"/>
              <a:t>DISA Encore III IDIQ - Encore III Partners LLC </a:t>
            </a:r>
            <a:br>
              <a:rPr lang="en-US" sz="1600" b="1" dirty="0"/>
            </a:br>
            <a:r>
              <a:rPr lang="en-US" sz="1600" b="1" dirty="0"/>
              <a:t>(JV Prime)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0E5D38D-C52F-48F3-9070-C5CBBAE6E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EF422F0D-AB42-41EC-A3A7-758F9AFC05A5}"/>
              </a:ext>
            </a:extLst>
          </p:cNvPr>
          <p:cNvSpPr txBox="1">
            <a:spLocks/>
          </p:cNvSpPr>
          <p:nvPr/>
        </p:nvSpPr>
        <p:spPr>
          <a:xfrm>
            <a:off x="6095999" y="2957880"/>
            <a:ext cx="5258463" cy="35328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7338" indent="-287338" algn="l" defTabSz="457200" rtl="0" eaLnBrk="1" latinLnBrk="0" hangingPunct="1">
              <a:spcBef>
                <a:spcPts val="600"/>
              </a:spcBef>
              <a:spcAft>
                <a:spcPts val="0"/>
              </a:spcAft>
              <a:buClr>
                <a:srgbClr val="C1CD23"/>
              </a:buClr>
              <a:buSzPct val="75000"/>
              <a:buFont typeface="Wingdings 3" charset="2"/>
              <a:buChar char=""/>
              <a:defRPr lang="en-US" sz="2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8788" indent="-169863" algn="l" defTabSz="457200" rtl="0" eaLnBrk="1" latinLnBrk="0" hangingPunct="1">
              <a:spcBef>
                <a:spcPts val="0"/>
              </a:spcBef>
              <a:spcAft>
                <a:spcPts val="300"/>
              </a:spcAft>
              <a:buClr>
                <a:srgbClr val="C1CD23"/>
              </a:buClr>
              <a:buSzPct val="80000"/>
              <a:buFont typeface="Wingdings" panose="05000000000000000000" pitchFamily="2" charset="2"/>
              <a:buChar char="§"/>
              <a:defRPr lang="en-US" sz="20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27063" indent="-173038" algn="l" defTabSz="457200" rtl="0" eaLnBrk="1" latinLnBrk="0" hangingPunct="1">
              <a:spcBef>
                <a:spcPts val="0"/>
              </a:spcBef>
              <a:spcAft>
                <a:spcPts val="300"/>
              </a:spcAft>
              <a:buClr>
                <a:srgbClr val="C1CD23"/>
              </a:buClr>
              <a:buSzPct val="80000"/>
              <a:buFont typeface="Wingdings" panose="05000000000000000000" pitchFamily="2" charset="2"/>
              <a:buChar char="§"/>
              <a:defRPr lang="en-US"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00100" indent="-173038" algn="l" defTabSz="457200" rtl="0" eaLnBrk="1" latinLnBrk="0" hangingPunct="1">
              <a:spcBef>
                <a:spcPts val="0"/>
              </a:spcBef>
              <a:spcAft>
                <a:spcPts val="300"/>
              </a:spcAft>
              <a:buClr>
                <a:srgbClr val="C1CD23"/>
              </a:buClr>
              <a:buSzPct val="80000"/>
              <a:buFont typeface="Wingdings" panose="05000000000000000000" pitchFamily="2" charset="2"/>
              <a:buChar char="§"/>
              <a:defRPr lang="en-US"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73138" indent="-173038" algn="l" defTabSz="457200" rtl="0" eaLnBrk="1" latinLnBrk="0" hangingPunct="1">
              <a:spcBef>
                <a:spcPts val="0"/>
              </a:spcBef>
              <a:spcAft>
                <a:spcPts val="300"/>
              </a:spcAft>
              <a:buClr>
                <a:srgbClr val="C1CD23"/>
              </a:buClr>
              <a:buSzPct val="80000"/>
              <a:buFont typeface="Wingdings" panose="05000000000000000000" pitchFamily="2" charset="2"/>
              <a:buChar char="§"/>
              <a:defRPr lang="en-US"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HHS/CMS Prime Contracts</a:t>
            </a:r>
          </a:p>
          <a:p>
            <a:pPr lvl="1"/>
            <a:r>
              <a:rPr lang="en-US" sz="1600" b="1" dirty="0"/>
              <a:t>HHS/CMS SPARC IDIQ – </a:t>
            </a:r>
            <a:r>
              <a:rPr lang="en-US" sz="1600" b="1" i="1" dirty="0"/>
              <a:t>SDVOSB and SB Pools</a:t>
            </a:r>
          </a:p>
          <a:p>
            <a:pPr lvl="1"/>
            <a:r>
              <a:rPr lang="en-US" sz="1600" b="1" dirty="0"/>
              <a:t>Program Assurance and Data Optimization Support (PADOS) </a:t>
            </a:r>
          </a:p>
          <a:p>
            <a:pPr lvl="1"/>
            <a:r>
              <a:rPr lang="en-US" sz="1600" b="1" dirty="0"/>
              <a:t>Risk Adjustment Part C Medical Record Review Contractor (MRRC) B </a:t>
            </a:r>
          </a:p>
          <a:p>
            <a:pPr lvl="1"/>
            <a:r>
              <a:rPr lang="en-US" sz="1600" b="1" dirty="0"/>
              <a:t>Performance Compliance Management (PCM) </a:t>
            </a:r>
          </a:p>
          <a:p>
            <a:pPr lvl="1"/>
            <a:r>
              <a:rPr lang="en-US" sz="1600" b="1" dirty="0"/>
              <a:t>Quality Management &amp; Review System (QMARS) </a:t>
            </a:r>
          </a:p>
          <a:p>
            <a:pPr marL="0" indent="0">
              <a:buFont typeface="Wingdings 3" charset="2"/>
              <a:buNone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A985D4-74DA-45A7-A77C-107A2F869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0208" y="2239603"/>
            <a:ext cx="2655563" cy="69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46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EED7A99C-51F2-409A-87B5-1E893F743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Harmonia’s Prime Contracts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2CCA52-33E2-4FE4-9E1B-9C61BD8E1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689" y="2698916"/>
            <a:ext cx="3713259" cy="3416301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1400" dirty="0"/>
              <a:t>GSA VETS 2 GWAC-  VETS2 Synergy JV –</a:t>
            </a:r>
            <a:br>
              <a:rPr lang="en-US" sz="1400" dirty="0"/>
            </a:br>
            <a:r>
              <a:rPr lang="en-US" sz="1400" i="1" dirty="0">
                <a:solidFill>
                  <a:schemeClr val="tx2"/>
                </a:solidFill>
              </a:rPr>
              <a:t>OMB Designated Best-in-class Contract 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GSA IT Schedule 70 (GS-35F-0607W)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Alliant 2 SB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GSA STARS II IC Harmonia  - JV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GSA Small Business Alliant FASA- JV</a:t>
            </a:r>
          </a:p>
          <a:p>
            <a:pPr>
              <a:lnSpc>
                <a:spcPct val="90000"/>
              </a:lnSpc>
            </a:pPr>
            <a:r>
              <a:rPr lang="en-US" sz="1400" dirty="0" err="1"/>
              <a:t>SeaPort</a:t>
            </a:r>
            <a:r>
              <a:rPr lang="en-US" sz="1400" dirty="0"/>
              <a:t>-e (N00178-08-D-5440)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NITACIO-SP3 SB </a:t>
            </a:r>
            <a:r>
              <a:rPr lang="en-US" sz="1400" dirty="0" err="1"/>
              <a:t>Ekagra</a:t>
            </a:r>
            <a:r>
              <a:rPr lang="en-US" sz="1400" dirty="0"/>
              <a:t> - JV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Army Software Assurance/Code Checking IDIQ (</a:t>
            </a:r>
            <a:r>
              <a:rPr lang="mr-IN" sz="1400" dirty="0"/>
              <a:t>W56JSR-17-D-0004</a:t>
            </a:r>
            <a:r>
              <a:rPr lang="en-US" sz="1400" dirty="0"/>
              <a:t>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USDA IDIQ (AG-3151-C-14-0024)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01DFADC-C5CA-43C4-BD4C-AA4E3204D7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1534" y="2698916"/>
            <a:ext cx="3661576" cy="34163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1400" dirty="0"/>
              <a:t>PTO BPA (DOC45PAPT1540003)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Navy SPAWAR C2 IDIQ </a:t>
            </a:r>
            <a:br>
              <a:rPr lang="en-US" sz="1400" dirty="0"/>
            </a:br>
            <a:r>
              <a:rPr lang="en-US" sz="1400" dirty="0"/>
              <a:t>(N66001-14-D-0099)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Census ESF Project Tier </a:t>
            </a:r>
            <a:br>
              <a:rPr lang="en-US" sz="1400" dirty="0"/>
            </a:br>
            <a:r>
              <a:rPr lang="en-US" sz="1400" dirty="0"/>
              <a:t>(YA1323-15-BU-0037)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SBA Microsoft Technical Services BPA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USDA PHIS (#AG-3A94-B-15-0007)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National Park Service Denver Service Center BPA (#P15PA00102)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National Park Service BPA (#P15PA00081)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Farm Credit Agency (FCA) BPA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9B17B-9F69-4455-A74A-3B80F3CE6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5B7BFBDB-82FA-4297-9C25-661A1D1615E5}"/>
              </a:ext>
            </a:extLst>
          </p:cNvPr>
          <p:cNvSpPr txBox="1">
            <a:spLocks/>
          </p:cNvSpPr>
          <p:nvPr/>
        </p:nvSpPr>
        <p:spPr>
          <a:xfrm>
            <a:off x="7983110" y="3012992"/>
            <a:ext cx="3482671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7013" indent="-227013" algn="l" defTabSz="457200" rtl="0" eaLnBrk="1" latinLnBrk="0" hangingPunct="1">
              <a:spcBef>
                <a:spcPts val="30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20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8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4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4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400" b="0" i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400" dirty="0"/>
              <a:t>Multiple Phase III SBIRs, Deemed Competed, with Contracting Preference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DLA JETS 2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DOJ/FBI Microsoft IDIQ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Dept. of ED SharePoint BPA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USDA FNS DDR BPA (12319818A0009)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DISA ENCORE III SB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US Army ITES-3S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FNS DDR BPA (12319818A0009)</a:t>
            </a:r>
          </a:p>
          <a:p>
            <a:pPr>
              <a:lnSpc>
                <a:spcPct val="90000"/>
              </a:lnSpc>
            </a:pPr>
            <a:r>
              <a:rPr lang="en-US" sz="1400" dirty="0"/>
              <a:t>US Army ITES-3S SB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B242B4-ACD6-40C6-8AFD-761C871B4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326" y="2306271"/>
            <a:ext cx="3279031" cy="45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626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1ACDC-FEE5-4EEE-A779-BE82B2888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JV Core Capabilities 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BDE9301-7776-4B58-A1E9-60884CFB24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7544" y="2416641"/>
            <a:ext cx="5252568" cy="3674058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Health Data Analytics &amp; Statistical Modeling Services 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dirty="0"/>
              <a:t>Analytics Development - Statistical Models, Performance Management Frameworks &amp; Predictive Models/Solutions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dirty="0"/>
              <a:t>Employ Business Intelligence Solutions; Analyze Performance &amp; Program Integrity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dirty="0"/>
              <a:t>Integrate Data Management, Data Science &amp; Data Analysis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dirty="0"/>
              <a:t>Develop Complex Data Models for Provider Enrollment Functions &amp; Claims Processing Activities 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dirty="0"/>
              <a:t>Artificial Intelligence/Intelligent Automation Solutions (RPA, NLP, Machine Learning and other agnostic tools/processes)</a:t>
            </a:r>
          </a:p>
          <a:p>
            <a:r>
              <a:rPr lang="en-US" dirty="0"/>
              <a:t>Medical Record Review, Analysis &amp; Coding 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Medical Record Evaluation, Review &amp; Data Analysis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Certified Coding Experts in ICD-9-CM, ICD-10-CM, CPT, APC, RADV/HCC, DRG, HEDIS, HCPCS, AHA Coding Clinic Guidelines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Experienced Public Health Professionals in Clinical Integrity &amp; Decisions; Medical Necessity &amp; Utilization</a:t>
            </a:r>
          </a:p>
          <a:p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41FE3A12-8A3F-40C4-9AAF-EF9570E73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8712" y="2416640"/>
            <a:ext cx="5308753" cy="3674057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Health IT and Systems Services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Software Application Development 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Enterprise Systems/Application Integration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Business Process Management &amp; Business Intelligence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Section 508 Remediation &amp; Training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Agile Development &amp; DevOps Practice</a:t>
            </a:r>
          </a:p>
          <a:p>
            <a:r>
              <a:rPr lang="en-US" dirty="0"/>
              <a:t>Business Portfolio &amp; Program Management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DoD Information Assurance Certification and Accreditation Process (DIACAP) Support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Strategic Guidance &amp; Support 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Contract Management &amp; Acquisition Support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Program Management Office (PMO)</a:t>
            </a:r>
          </a:p>
          <a:p>
            <a:pPr marL="401638" lvl="1">
              <a:buFont typeface="Wingdings" panose="05000000000000000000" pitchFamily="2" charset="2"/>
              <a:buChar char="§"/>
            </a:pPr>
            <a:r>
              <a:rPr lang="en-US" sz="1900" dirty="0"/>
              <a:t>Agile Coaching &amp; Training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B1F9B5-B6DF-4A40-B6B1-6456E9E62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246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1ACDC-FEE5-4EEE-A779-BE82B2888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JV Core Capabilities Cont.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AC56087-6C95-4CFD-83B4-0D7F548F3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589" y="2385386"/>
            <a:ext cx="3633746" cy="3578751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</a:pPr>
            <a:r>
              <a:rPr lang="en-US" sz="5600" dirty="0"/>
              <a:t>Telecommunications and Security Infrastructure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Cable Infrastructure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Access Control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Video Surveillance 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Intrusion Detection 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Fire Protection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Computer Networks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Telephone Systems 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Intercom/Phone Entry  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Public Address</a:t>
            </a:r>
          </a:p>
          <a:p>
            <a:pPr>
              <a:lnSpc>
                <a:spcPct val="110000"/>
              </a:lnSpc>
            </a:pPr>
            <a:r>
              <a:rPr lang="en-US" sz="5600" dirty="0"/>
              <a:t>Innovation &amp; Leading Edge Technologies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Artificial Intelligence 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Machine Learning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Blockchain &amp; Distributed Ledgers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Robotic Process Automation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8C5220-F0B3-4A13-8638-75DF24A387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992934" y="2385386"/>
            <a:ext cx="3428448" cy="357875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</a:pPr>
            <a:r>
              <a:rPr lang="en-US" sz="5600" dirty="0"/>
              <a:t>Cloud/Infrastructure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Application Rationalization, Cloud Migration Strategy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Cloud Computing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High Performance Computing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Enterprise Architecture</a:t>
            </a:r>
          </a:p>
          <a:p>
            <a:pPr>
              <a:lnSpc>
                <a:spcPct val="110000"/>
              </a:lnSpc>
            </a:pPr>
            <a:r>
              <a:rPr lang="en-US" sz="5600" dirty="0"/>
              <a:t>Application Development, O&amp;M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Legacy Modernization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UI/UX Responsive Design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Agile, DevOps, </a:t>
            </a:r>
            <a:r>
              <a:rPr lang="en-US" sz="5600" b="1" dirty="0" err="1"/>
              <a:t>DevSecOps</a:t>
            </a:r>
            <a:endParaRPr lang="en-US" sz="5600" b="1" dirty="0"/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Mobile Solutions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Continuous Integration/Continuous Deployment (CI/CD)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5600" b="1" dirty="0"/>
              <a:t>Accessibility Assessment and Remediation - 508 Compliance</a:t>
            </a:r>
          </a:p>
          <a:p>
            <a:pPr lvl="1"/>
            <a:endParaRPr lang="en-US" sz="5600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B1F9B5-B6DF-4A40-B6B1-6456E9E62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7D97046A-BEA6-41BB-8028-7B728FADA1CE}"/>
              </a:ext>
            </a:extLst>
          </p:cNvPr>
          <p:cNvSpPr txBox="1">
            <a:spLocks/>
          </p:cNvSpPr>
          <p:nvPr/>
        </p:nvSpPr>
        <p:spPr>
          <a:xfrm>
            <a:off x="4359188" y="2385386"/>
            <a:ext cx="3580075" cy="357875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7013" indent="-227013" algn="l" defTabSz="457200" rtl="0" eaLnBrk="1" latinLnBrk="0" hangingPunct="1">
              <a:spcBef>
                <a:spcPts val="30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20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8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4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400" b="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C1CD23"/>
              </a:buClr>
              <a:buSzPct val="80000"/>
              <a:buFont typeface="Wingdings 3" charset="2"/>
              <a:buChar char=""/>
              <a:defRPr lang="en-US" sz="1400" b="0" i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4300" dirty="0"/>
              <a:t>Big Data/Datawarehouse/Analytics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Business Intelligence, Predictive &amp; Prescriptive Analytics 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Data Lakes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Data Visualization, BI Reporting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SAS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Geographic Information Systems (GIS)</a:t>
            </a:r>
          </a:p>
          <a:p>
            <a:pPr>
              <a:lnSpc>
                <a:spcPct val="110000"/>
              </a:lnSpc>
            </a:pPr>
            <a:r>
              <a:rPr lang="en-US" sz="4300" dirty="0"/>
              <a:t>Security/Automation/</a:t>
            </a:r>
            <a:r>
              <a:rPr lang="en-US" sz="4300" dirty="0" err="1"/>
              <a:t>DevSecOps</a:t>
            </a:r>
            <a:endParaRPr lang="en-US" sz="4300" dirty="0"/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Software Assurance (Secure Coding)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Vulnerability Mobile Threat Detection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/>
              <a:t>Cyber Security and Risk Management Framework (RMF)</a:t>
            </a:r>
          </a:p>
          <a:p>
            <a:pPr marL="401638" lvl="1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4300" b="1" dirty="0" err="1"/>
              <a:t>DevSecOps</a:t>
            </a:r>
            <a:r>
              <a:rPr lang="en-US" sz="4300" b="1" dirty="0"/>
              <a:t>, Test &amp; App Vetting Automation</a:t>
            </a:r>
          </a:p>
          <a:p>
            <a:pPr marL="458788" lvl="1"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US" sz="1500" b="1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977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 image from Visual Connections Website" title="background photo">
            <a:extLst>
              <a:ext uri="{FF2B5EF4-FFF2-40B4-BE49-F238E27FC236}">
                <a16:creationId xmlns:a16="http://schemas.microsoft.com/office/drawing/2014/main" id="{7A970738-74FA-453F-93E5-7F4DC396B2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" t="116" r="1270"/>
          <a:stretch/>
        </p:blipFill>
        <p:spPr>
          <a:xfrm>
            <a:off x="0" y="973668"/>
            <a:ext cx="12189976" cy="51435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D1ECBE7F-BE51-4001-B848-C5868A9A0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2551" y="1519768"/>
            <a:ext cx="4216400" cy="2277532"/>
          </a:xfrm>
        </p:spPr>
        <p:txBody>
          <a:bodyPr/>
          <a:lstStyle/>
          <a:p>
            <a:pPr algn="ctr"/>
            <a:r>
              <a:rPr lang="en-US" sz="4800" dirty="0"/>
              <a:t>Questions and Next Steps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EE821A-1E2E-4DC3-A2EB-F39C9FDAF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81E5B7E6-5436-492E-BD67-FD9D6532E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489" y="57825"/>
            <a:ext cx="2097361" cy="8464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EB2094-8919-47A6-86C5-A4332F4E6A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1759" y="6148918"/>
            <a:ext cx="2355441" cy="54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73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12C324E-D884-4350-8B3F-5DDCEF519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E566DF9-F14E-4B16-BC6E-B5AC3DCCB8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589" y="2603500"/>
            <a:ext cx="5478185" cy="3416301"/>
          </a:xfrm>
        </p:spPr>
        <p:txBody>
          <a:bodyPr/>
          <a:lstStyle/>
          <a:p>
            <a:r>
              <a:rPr lang="en-US" dirty="0"/>
              <a:t>Frederick Deese, CEO/Owner</a:t>
            </a:r>
            <a:br>
              <a:rPr lang="en-US" dirty="0"/>
            </a:br>
            <a:r>
              <a:rPr lang="en-US" dirty="0">
                <a:latin typeface="+mn-lt"/>
              </a:rPr>
              <a:t>Visual Connections, LLC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fdeese@visualconnections.net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410.458.8773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64477F9-7E6C-4D05-BD32-7F751A085B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27412" y="2603500"/>
            <a:ext cx="4406459" cy="3416300"/>
          </a:xfrm>
        </p:spPr>
        <p:txBody>
          <a:bodyPr/>
          <a:lstStyle/>
          <a:p>
            <a:r>
              <a:rPr lang="en-US" dirty="0"/>
              <a:t>Anil Patibandla</a:t>
            </a:r>
            <a:br>
              <a:rPr lang="en-US" dirty="0"/>
            </a:br>
            <a:r>
              <a:rPr lang="en-US" dirty="0">
                <a:latin typeface="+mn-lt"/>
              </a:rPr>
              <a:t>Harmonia Holdings, LLC</a:t>
            </a:r>
            <a:br>
              <a:rPr lang="en-US" dirty="0">
                <a:latin typeface="+mn-lt"/>
              </a:rPr>
            </a:br>
            <a:r>
              <a:rPr lang="en-US" u="sng" dirty="0">
                <a:latin typeface="+mn-lt"/>
              </a:rPr>
              <a:t>apatibandla@harmonia.com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703.477.6832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4B84BA-1274-4961-A178-B73AE90E3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008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ets2 presentation" id="{8B1B88AF-223F-C044-9A31-39B486F96FC4}" vid="{C692E6EC-E48A-5249-A8E9-44164F86836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627</TotalTime>
  <Words>1251</Words>
  <Application>Microsoft Macintosh PowerPoint</Application>
  <PresentationFormat>Widescreen</PresentationFormat>
  <Paragraphs>206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Franklin Gothic Book</vt:lpstr>
      <vt:lpstr>Franklin Gothic Medium</vt:lpstr>
      <vt:lpstr>Wingdings</vt:lpstr>
      <vt:lpstr>Wingdings 3</vt:lpstr>
      <vt:lpstr>Ion Boardroom</vt:lpstr>
      <vt:lpstr>VETS2 Synergy, LLC</vt:lpstr>
      <vt:lpstr>VETS2 Synergy, LLC - Overview</vt:lpstr>
      <vt:lpstr>Visual Connections’ Clients</vt:lpstr>
      <vt:lpstr>PowerPoint Presentation</vt:lpstr>
      <vt:lpstr>JV Target Clients </vt:lpstr>
      <vt:lpstr>Visual Connections’ Prime Contracts</vt:lpstr>
      <vt:lpstr>Harmonia’s Prime Contracts</vt:lpstr>
      <vt:lpstr>JV Core Capabilities  </vt:lpstr>
      <vt:lpstr>JV Core Capabilities Cont.</vt:lpstr>
      <vt:lpstr>Questions and Next Steps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Teresa Davis</dc:creator>
  <cp:lastModifiedBy>Frederick Deese</cp:lastModifiedBy>
  <cp:revision>49</cp:revision>
  <dcterms:created xsi:type="dcterms:W3CDTF">2019-02-20T23:04:06Z</dcterms:created>
  <dcterms:modified xsi:type="dcterms:W3CDTF">2023-10-03T14:40:25Z</dcterms:modified>
</cp:coreProperties>
</file>